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67" r:id="rId6"/>
    <p:sldId id="268" r:id="rId7"/>
    <p:sldId id="269" r:id="rId8"/>
    <p:sldId id="272" r:id="rId9"/>
    <p:sldId id="273" r:id="rId10"/>
    <p:sldId id="274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31.12.2023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31.12.2023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31.12.2023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31.12.2023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31.12.2023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31.12.2023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31.12.2023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31.12.2023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31.12.2023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31.12.2023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31.12.2023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31.12.2023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352928" cy="1224136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15.Hafta</a:t>
            </a:r>
            <a:r>
              <a:rPr lang="tr-TR" sz="2400" dirty="0">
                <a:solidFill>
                  <a:srgbClr val="FF0000"/>
                </a:solidFill>
              </a:rPr>
              <a:t/>
            </a:r>
            <a:br>
              <a:rPr lang="tr-TR" sz="2400" dirty="0">
                <a:solidFill>
                  <a:srgbClr val="FF0000"/>
                </a:solidFill>
              </a:rPr>
            </a:br>
            <a:r>
              <a:rPr lang="tr-TR" sz="2400" dirty="0" smtClean="0">
                <a:solidFill>
                  <a:srgbClr val="FF0000"/>
                </a:solidFill>
              </a:rPr>
              <a:t>Menü Analizi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8352928" cy="4680520"/>
          </a:xfrm>
        </p:spPr>
        <p:txBody>
          <a:bodyPr>
            <a:normAutofit/>
          </a:bodyPr>
          <a:lstStyle/>
          <a:p>
            <a:pPr algn="l"/>
            <a:r>
              <a:rPr lang="tr-TR" sz="2000" b="1" u="sng" dirty="0" smtClean="0">
                <a:solidFill>
                  <a:srgbClr val="C00000"/>
                </a:solidFill>
              </a:rPr>
              <a:t>Menü Analizi</a:t>
            </a:r>
            <a:r>
              <a:rPr lang="tr-TR" sz="2000" u="sng" dirty="0" smtClean="0">
                <a:solidFill>
                  <a:srgbClr val="C00000"/>
                </a:solidFill>
              </a:rPr>
              <a:t>: </a:t>
            </a:r>
            <a:r>
              <a:rPr lang="tr-TR" sz="2000" dirty="0" smtClean="0">
                <a:solidFill>
                  <a:schemeClr val="tx1"/>
                </a:solidFill>
              </a:rPr>
              <a:t>Mevcut menünün etkinliğini değerlendirmede ve menünün yeniden planlanarak oluşturulmasında kullanılan bir takım yöntemlerden oluşur.</a:t>
            </a:r>
          </a:p>
          <a:p>
            <a:pPr algn="l"/>
            <a:r>
              <a:rPr lang="tr-TR" sz="2000" dirty="0" smtClean="0">
                <a:solidFill>
                  <a:srgbClr val="C00000"/>
                </a:solidFill>
              </a:rPr>
              <a:t>Menü analizi yoluyla;</a:t>
            </a:r>
          </a:p>
          <a:p>
            <a:pPr algn="l"/>
            <a:r>
              <a:rPr lang="tr-TR" sz="2000" dirty="0" smtClean="0">
                <a:solidFill>
                  <a:schemeClr val="tx1"/>
                </a:solidFill>
              </a:rPr>
              <a:t>*Menünün iyi bir şekilde planlaması</a:t>
            </a:r>
          </a:p>
          <a:p>
            <a:pPr algn="l"/>
            <a:r>
              <a:rPr lang="tr-TR" sz="2000" dirty="0" smtClean="0">
                <a:solidFill>
                  <a:schemeClr val="tx1"/>
                </a:solidFill>
              </a:rPr>
              <a:t>*Etkin bir fiyatlama ve </a:t>
            </a:r>
            <a:r>
              <a:rPr lang="tr-TR" sz="2000" dirty="0" err="1" smtClean="0">
                <a:solidFill>
                  <a:schemeClr val="tx1"/>
                </a:solidFill>
              </a:rPr>
              <a:t>maliyetleme</a:t>
            </a:r>
            <a:r>
              <a:rPr lang="tr-TR" sz="2000" dirty="0" smtClean="0">
                <a:solidFill>
                  <a:schemeClr val="tx1"/>
                </a:solidFill>
              </a:rPr>
              <a:t> sisteminin geliştirilmesi</a:t>
            </a:r>
          </a:p>
          <a:p>
            <a:pPr algn="l"/>
            <a:r>
              <a:rPr lang="tr-TR" sz="2000" dirty="0" smtClean="0">
                <a:solidFill>
                  <a:schemeClr val="tx1"/>
                </a:solidFill>
              </a:rPr>
              <a:t>*Servis personelinin eğitilmesi</a:t>
            </a:r>
          </a:p>
          <a:p>
            <a:pPr algn="l"/>
            <a:r>
              <a:rPr lang="tr-TR" sz="2000" dirty="0" smtClean="0">
                <a:solidFill>
                  <a:schemeClr val="tx1"/>
                </a:solidFill>
              </a:rPr>
              <a:t>*Yiyecek içecek tesisinin hedef müşterilerinin belirlenmesi</a:t>
            </a:r>
          </a:p>
          <a:p>
            <a:pPr algn="l"/>
            <a:r>
              <a:rPr lang="tr-TR" sz="2000" dirty="0" smtClean="0">
                <a:solidFill>
                  <a:schemeClr val="tx1"/>
                </a:solidFill>
              </a:rPr>
              <a:t>*Tesisin amaçlarını gerçekleştirmek için ilgili stratejilerinin belirlenmesi sağlanır.</a:t>
            </a:r>
          </a:p>
          <a:p>
            <a:pPr algn="l"/>
            <a:endParaRPr lang="tr-TR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46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7" y="1122363"/>
            <a:ext cx="74295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622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tr-TR" b="1" u="sng" dirty="0">
                <a:solidFill>
                  <a:srgbClr val="C00000"/>
                </a:solidFill>
              </a:rPr>
              <a:t>Menü analizi yöntemleri</a:t>
            </a:r>
          </a:p>
          <a:p>
            <a:pPr marL="0" indent="0">
              <a:buNone/>
            </a:pPr>
            <a:r>
              <a:rPr lang="tr-TR" dirty="0"/>
              <a:t>1-Geçmiş satış verilerinin analizi</a:t>
            </a:r>
          </a:p>
          <a:p>
            <a:pPr marL="0" indent="0">
              <a:buNone/>
            </a:pPr>
            <a:r>
              <a:rPr lang="tr-TR" dirty="0"/>
              <a:t>2-Beğenirlik indeksi</a:t>
            </a:r>
          </a:p>
          <a:p>
            <a:pPr marL="0" indent="0">
              <a:buNone/>
            </a:pPr>
            <a:r>
              <a:rPr lang="tr-TR" dirty="0"/>
              <a:t>3-Katkı payı analizi</a:t>
            </a:r>
          </a:p>
          <a:p>
            <a:pPr marL="0" indent="0">
              <a:buNone/>
            </a:pPr>
            <a:r>
              <a:rPr lang="tr-TR" dirty="0"/>
              <a:t>4-Satış karması</a:t>
            </a:r>
          </a:p>
          <a:p>
            <a:pPr marL="0" indent="0">
              <a:buNone/>
            </a:pPr>
            <a:r>
              <a:rPr lang="tr-TR" dirty="0"/>
              <a:t>5-Karlılık analizi</a:t>
            </a:r>
          </a:p>
          <a:p>
            <a:pPr marL="0" indent="0">
              <a:buNone/>
            </a:pPr>
            <a:r>
              <a:rPr lang="tr-TR" dirty="0"/>
              <a:t>6-Kar duyarlılığı analizi</a:t>
            </a:r>
          </a:p>
          <a:p>
            <a:pPr marL="0" indent="0">
              <a:buNone/>
            </a:pPr>
            <a:r>
              <a:rPr lang="tr-TR" dirty="0"/>
              <a:t>7-Kar maksimizasyonu analizi</a:t>
            </a:r>
          </a:p>
          <a:p>
            <a:pPr marL="0" indent="0">
              <a:buNone/>
            </a:pPr>
            <a:r>
              <a:rPr lang="tr-TR" dirty="0"/>
              <a:t>8-Portföy analizi</a:t>
            </a:r>
          </a:p>
          <a:p>
            <a:pPr marL="0" indent="0">
              <a:buNone/>
            </a:pPr>
            <a:r>
              <a:rPr lang="tr-TR" dirty="0"/>
              <a:t>9-Müşteri harcama analizi</a:t>
            </a:r>
          </a:p>
          <a:p>
            <a:pPr marL="0" indent="0">
              <a:buNone/>
            </a:pPr>
            <a:r>
              <a:rPr lang="tr-TR" dirty="0"/>
              <a:t>10-Gelir gider analizi</a:t>
            </a:r>
          </a:p>
          <a:p>
            <a:pPr marL="0" indent="0">
              <a:buNone/>
            </a:pPr>
            <a:r>
              <a:rPr lang="tr-TR" dirty="0"/>
              <a:t>11-Ürün yaşam dönemi analizi</a:t>
            </a:r>
          </a:p>
          <a:p>
            <a:pPr marL="0" indent="0">
              <a:buNone/>
            </a:pPr>
            <a:r>
              <a:rPr lang="tr-TR" dirty="0"/>
              <a:t>12-İsraf azaltma analizi</a:t>
            </a:r>
          </a:p>
          <a:p>
            <a:pPr marL="0" indent="0">
              <a:buNone/>
            </a:pPr>
            <a:r>
              <a:rPr lang="tr-TR" dirty="0"/>
              <a:t>13-Oran analizi</a:t>
            </a:r>
          </a:p>
          <a:p>
            <a:pPr marL="0" indent="0">
              <a:buNone/>
            </a:pPr>
            <a:r>
              <a:rPr lang="tr-TR" dirty="0"/>
              <a:t>14-Sapma analizi</a:t>
            </a:r>
          </a:p>
          <a:p>
            <a:pPr marL="0" indent="0">
              <a:buNone/>
            </a:pPr>
            <a:r>
              <a:rPr lang="tr-TR" dirty="0"/>
              <a:t>15-Başabaş analizi</a:t>
            </a:r>
          </a:p>
          <a:p>
            <a:pPr marL="0" indent="0">
              <a:buNone/>
            </a:pPr>
            <a:r>
              <a:rPr lang="tr-TR" dirty="0"/>
              <a:t>16-Menü karması yöntemi</a:t>
            </a:r>
          </a:p>
          <a:p>
            <a:pPr marL="0" indent="0">
              <a:buNone/>
            </a:pPr>
            <a:r>
              <a:rPr lang="tr-TR" dirty="0"/>
              <a:t>17-Hurst Yöntemi</a:t>
            </a:r>
          </a:p>
          <a:p>
            <a:pPr marL="0" indent="0">
              <a:buNone/>
            </a:pPr>
            <a:r>
              <a:rPr lang="tr-TR" dirty="0"/>
              <a:t>18-Ölçek ekonomileri analizi</a:t>
            </a:r>
          </a:p>
          <a:p>
            <a:pPr marL="0" indent="0">
              <a:buNone/>
            </a:pPr>
            <a:r>
              <a:rPr lang="tr-TR" dirty="0"/>
              <a:t>19-Menü çarpanı analizi</a:t>
            </a:r>
          </a:p>
          <a:p>
            <a:pPr marL="0" indent="0">
              <a:buNone/>
            </a:pPr>
            <a:r>
              <a:rPr lang="tr-TR" dirty="0"/>
              <a:t>20-Bütçeler</a:t>
            </a:r>
          </a:p>
          <a:p>
            <a:pPr marL="0" indent="0">
              <a:buNone/>
            </a:pPr>
            <a:r>
              <a:rPr lang="tr-TR" dirty="0"/>
              <a:t>21-Finansal </a:t>
            </a:r>
            <a:r>
              <a:rPr lang="tr-TR" dirty="0" smtClean="0"/>
              <a:t>raporlar</a:t>
            </a:r>
          </a:p>
          <a:p>
            <a:pPr marL="0" indent="0">
              <a:buNone/>
            </a:pPr>
            <a:r>
              <a:rPr lang="tr-TR" dirty="0" smtClean="0"/>
              <a:t>22-Üretim raporları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	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2620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3367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3400" u="sng" dirty="0">
                <a:solidFill>
                  <a:srgbClr val="C00000"/>
                </a:solidFill>
              </a:rPr>
              <a:t>1-Geçmiş satış verilerinin analizi</a:t>
            </a:r>
          </a:p>
          <a:p>
            <a:pPr marL="0" indent="0">
              <a:buNone/>
            </a:pPr>
            <a:r>
              <a:rPr lang="tr-TR" dirty="0" smtClean="0"/>
              <a:t>	Geçmiş satış verileri raporu bir yiyecek içecek tesisi için menüde yer alan yiyecek içeceklerin gerçek satışlarını gösteren ayrıntılı kayıtlardır. İdeal olarak karşılaştırma ve </a:t>
            </a:r>
            <a:r>
              <a:rPr lang="tr-TR" dirty="0" err="1" smtClean="0"/>
              <a:t>tahminleme</a:t>
            </a:r>
            <a:r>
              <a:rPr lang="tr-TR" dirty="0" smtClean="0"/>
              <a:t> için belirli dönemde gerçekleşen satışlar , o dönemde tahmin edilen satışlar ile birlikte kayıt edilmelidir. Bu veriler günlük olarak kayıt edilip hafta sonunda toplam halinde gösterilmelidir.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C00000"/>
                </a:solidFill>
              </a:rPr>
              <a:t>Geçmiş satış verileri raporu 3 şekilde düzenlenebilir;</a:t>
            </a:r>
          </a:p>
          <a:p>
            <a:pPr marL="0" indent="0">
              <a:buNone/>
            </a:pPr>
            <a:r>
              <a:rPr lang="tr-TR" dirty="0" smtClean="0"/>
              <a:t>1-Döneme göre düzenleme</a:t>
            </a:r>
          </a:p>
          <a:p>
            <a:pPr marL="0" indent="0">
              <a:buNone/>
            </a:pPr>
            <a:r>
              <a:rPr lang="tr-TR" dirty="0" smtClean="0"/>
              <a:t>2-Güne göre düzenleme</a:t>
            </a:r>
          </a:p>
          <a:p>
            <a:pPr marL="0" indent="0">
              <a:buNone/>
            </a:pPr>
            <a:r>
              <a:rPr lang="tr-TR" dirty="0" smtClean="0"/>
              <a:t>3-Yiyecek adına göre düzenleme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7957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04664"/>
            <a:ext cx="8363272" cy="6192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000" u="sng" dirty="0" smtClean="0">
                <a:solidFill>
                  <a:srgbClr val="C00000"/>
                </a:solidFill>
              </a:rPr>
              <a:t>2-Üretim raporları</a:t>
            </a:r>
            <a:endParaRPr lang="tr-TR" sz="2000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tr-TR" sz="2000" dirty="0" smtClean="0"/>
              <a:t>	Yiyecek içecek planlaması veya diğer bir adıyla yiyecek içecek satış </a:t>
            </a:r>
            <a:r>
              <a:rPr lang="tr-TR" sz="2000" dirty="0" err="1" smtClean="0"/>
              <a:t>tahminlemesi</a:t>
            </a:r>
            <a:r>
              <a:rPr lang="tr-TR" sz="2000" dirty="0" smtClean="0"/>
              <a:t> belli bir zaman süresi içinde yiyecek içecek tesisi için yiyecek içeceklerin fiziksel birimler veya parasal tutar itibariyle satış hacminin tahmin edilmesidir.</a:t>
            </a:r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r>
              <a:rPr lang="tr-TR" sz="2000" u="sng" dirty="0" smtClean="0">
                <a:solidFill>
                  <a:srgbClr val="C00000"/>
                </a:solidFill>
              </a:rPr>
              <a:t>3-Menü karması yöntemi</a:t>
            </a:r>
          </a:p>
          <a:p>
            <a:pPr marL="0" indent="0">
              <a:buNone/>
            </a:pPr>
            <a:r>
              <a:rPr lang="tr-TR" sz="2000" dirty="0" smtClean="0"/>
              <a:t>Menü karması , toplam satışa kabul edilir bir düzeyde katkı sağlayan yiyeceklerin oluşturduğu bir bileşimdir. Toplam katkı miktarına katkı sağlamayan yiyecekler menü karmasından çıkarılır. Örneğin her yiyecek en azından %10 katkı sağlayacaksa bu yüzdenin altında kalanlar menüden çıkarılır.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rgbClr val="C00000"/>
                </a:solidFill>
              </a:rPr>
              <a:t>Örneğin toplam </a:t>
            </a:r>
            <a:r>
              <a:rPr lang="tr-TR" sz="2000" dirty="0" smtClean="0"/>
              <a:t>200 kuver yiyecek karması oluşsun. Bu karmadan 15 kuver yarım piliç, 50 kuver İskender kebap satıldığında</a:t>
            </a:r>
          </a:p>
          <a:p>
            <a:pPr marL="0" indent="0">
              <a:buNone/>
            </a:pPr>
            <a:r>
              <a:rPr lang="tr-TR" sz="2000" dirty="0" smtClean="0"/>
              <a:t>Yarım piliç katkısı=15/200=%7,5</a:t>
            </a:r>
          </a:p>
          <a:p>
            <a:pPr marL="0" indent="0">
              <a:buNone/>
            </a:pPr>
            <a:r>
              <a:rPr lang="tr-TR" sz="2000" dirty="0" smtClean="0"/>
              <a:t>İskender kebap katkısı=50/200=%25</a:t>
            </a:r>
          </a:p>
          <a:p>
            <a:pPr marL="0" indent="0">
              <a:buNone/>
            </a:pPr>
            <a:r>
              <a:rPr lang="tr-TR" sz="2000" dirty="0" smtClean="0"/>
              <a:t>Bu verilere göre %8 den az katkısı olanlar (yarım piliç) menüden çıkarılacaktır.</a:t>
            </a:r>
            <a:endParaRPr lang="tr-TR" sz="2000" dirty="0"/>
          </a:p>
        </p:txBody>
      </p:sp>
      <p:pic>
        <p:nvPicPr>
          <p:cNvPr id="4" name="Kayıtlı S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1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486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u="sng" dirty="0" smtClean="0">
                <a:solidFill>
                  <a:srgbClr val="C00000"/>
                </a:solidFill>
              </a:rPr>
              <a:t>4-Katkı payı yöntemi</a:t>
            </a:r>
          </a:p>
          <a:p>
            <a:pPr marL="0" indent="0">
              <a:buNone/>
            </a:pPr>
            <a:r>
              <a:rPr lang="tr-TR" dirty="0" smtClean="0"/>
              <a:t>Katkı payı her yiyeceğin menü fiyatından o yiyeceğin maliyet bedeli çıkarılarak elde edilir.</a:t>
            </a:r>
          </a:p>
          <a:p>
            <a:pPr marL="0" indent="0">
              <a:buNone/>
            </a:pPr>
            <a:r>
              <a:rPr lang="tr-TR" dirty="0" smtClean="0"/>
              <a:t>*Hammadde maliyeti</a:t>
            </a:r>
          </a:p>
          <a:p>
            <a:pPr marL="0" indent="0">
              <a:buNone/>
            </a:pPr>
            <a:r>
              <a:rPr lang="tr-TR" dirty="0" smtClean="0"/>
              <a:t>*Genel giderler</a:t>
            </a:r>
          </a:p>
          <a:p>
            <a:pPr marL="0" indent="0">
              <a:buNone/>
            </a:pPr>
            <a:r>
              <a:rPr lang="tr-TR" dirty="0" smtClean="0"/>
              <a:t>*İşçilik maliyetleri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u="sng" dirty="0" smtClean="0">
                <a:solidFill>
                  <a:srgbClr val="C00000"/>
                </a:solidFill>
              </a:rPr>
              <a:t>5-Beğenilirlik indeksi yöntemi</a:t>
            </a:r>
          </a:p>
          <a:p>
            <a:pPr marL="0" indent="0">
              <a:buNone/>
            </a:pPr>
            <a:r>
              <a:rPr lang="tr-TR" dirty="0" smtClean="0"/>
              <a:t>Menüde yer alan yiyecek veya yiyecek gruplarının beğenilirlik açısından değerlendirilmesidir. Satılan her yiyeceğin sayısı toplam yiyecek sayısına bölünerek yüzde olarak elde edilir.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C00000"/>
                </a:solidFill>
              </a:rPr>
              <a:t>Örneğin</a:t>
            </a:r>
            <a:r>
              <a:rPr lang="tr-TR" dirty="0" smtClean="0"/>
              <a:t> 20 porsiyon üretilen tavuk çorbasının 18 porsiyonu, 20 porsiyon üretilen musakkanın ise 16 porsiyonu satılmış olsun,</a:t>
            </a:r>
          </a:p>
          <a:p>
            <a:pPr marL="0" indent="0">
              <a:buNone/>
            </a:pPr>
            <a:r>
              <a:rPr lang="tr-TR" dirty="0" smtClean="0"/>
              <a:t>Tavuk çorbası=18/20=%90</a:t>
            </a:r>
          </a:p>
          <a:p>
            <a:pPr marL="0" indent="0">
              <a:buNone/>
            </a:pPr>
            <a:r>
              <a:rPr lang="tr-TR" dirty="0" smtClean="0"/>
              <a:t>Musakka=16/20=%80</a:t>
            </a:r>
          </a:p>
          <a:p>
            <a:pPr marL="0" indent="0">
              <a:buNone/>
            </a:pPr>
            <a:r>
              <a:rPr lang="tr-TR" dirty="0" smtClean="0"/>
              <a:t>Eğer tavuk çorbasının beklenen beğenilirlik yüzdesi %90 ise </a:t>
            </a:r>
            <a:r>
              <a:rPr lang="tr-TR" dirty="0" err="1" smtClean="0"/>
              <a:t>beğenirlik</a:t>
            </a:r>
            <a:r>
              <a:rPr lang="tr-TR" dirty="0" smtClean="0"/>
              <a:t> çarpanı 1 olur (%90/%90=1) eğer gerçek beğenilirlik indeksi %60 olsaydı (%90/%60=1,5) olur 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3189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u="sng" dirty="0" smtClean="0">
                <a:solidFill>
                  <a:srgbClr val="C00000"/>
                </a:solidFill>
              </a:rPr>
              <a:t>6-Portföy analizi</a:t>
            </a:r>
          </a:p>
          <a:p>
            <a:pPr marL="0" indent="0">
              <a:buNone/>
            </a:pPr>
            <a:r>
              <a:rPr lang="tr-TR" dirty="0" smtClean="0"/>
              <a:t>Portföy analizinde menüde yer alan her yiyecek içecek hem pazarlama hem de fiyatları dolayısıyla karlılıktaki başarısı açısından değerlendirilmektedir. (Hisse senetleri gibi)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C00000"/>
                </a:solidFill>
              </a:rPr>
              <a:t>Portföy yöntemi ile menü analizinde yiyeceklerin gruplandırılması;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00B050"/>
                </a:solidFill>
              </a:rPr>
              <a:t>*Yıldızlar</a:t>
            </a:r>
            <a:r>
              <a:rPr lang="tr-TR" dirty="0" smtClean="0"/>
              <a:t>: Beğenilirlik ve katkı payı yüzdesi yüksek yiyecekler.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00B050"/>
                </a:solidFill>
              </a:rPr>
              <a:t>*Sorunlular</a:t>
            </a:r>
            <a:r>
              <a:rPr lang="tr-TR" dirty="0" smtClean="0"/>
              <a:t>: Beğenilirlik açısından düşük, katkı payı açısından yüksek yiyecekler.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00B050"/>
                </a:solidFill>
              </a:rPr>
              <a:t>*Sağmallar</a:t>
            </a:r>
            <a:r>
              <a:rPr lang="tr-TR" dirty="0" smtClean="0"/>
              <a:t>: Beğenilirlik açısından yüksek , katkı payı açısından düşük yiyecekler.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00B050"/>
                </a:solidFill>
              </a:rPr>
              <a:t>*Tuzaklar</a:t>
            </a:r>
            <a:r>
              <a:rPr lang="tr-TR" dirty="0" smtClean="0"/>
              <a:t>: Hem beğenilirlik ve hem de katkı payı açısından düşük yiyecekler. 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0166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606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u="sng" dirty="0" smtClean="0">
                <a:solidFill>
                  <a:srgbClr val="C00000"/>
                </a:solidFill>
              </a:rPr>
              <a:t>7-Kar ve zarar yöntemi</a:t>
            </a:r>
          </a:p>
          <a:p>
            <a:pPr marL="0" indent="0">
              <a:buNone/>
            </a:pPr>
            <a:r>
              <a:rPr lang="tr-TR" dirty="0" smtClean="0"/>
              <a:t>Bu yöntemde yiyecek içeceklerin katkı payları ,beğenilirlik oranları ayrıca maliyet yüzdelerine ek olarak değişen ve sabit maliyetlerde dikkate alınır.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u="sng" dirty="0" smtClean="0">
                <a:solidFill>
                  <a:srgbClr val="C00000"/>
                </a:solidFill>
              </a:rPr>
              <a:t>8-Menü çarpan analizi</a:t>
            </a:r>
          </a:p>
          <a:p>
            <a:pPr marL="0" indent="0">
              <a:buNone/>
            </a:pPr>
            <a:r>
              <a:rPr lang="tr-TR" dirty="0" smtClean="0"/>
              <a:t>Menü içindeki yiyecek içeceklerin durum analizinin yapılmasıdır.  Yiyeceğin beğenilirliği, satışı, maliyeti ve toplam geliri hesaplanır.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C00000"/>
                </a:solidFill>
              </a:rPr>
              <a:t>Örneğin</a:t>
            </a:r>
            <a:r>
              <a:rPr lang="tr-TR" dirty="0" smtClean="0"/>
              <a:t> menüdeki toplam 400 sipariş içerisinde a yemeği 130 sipariş almıştır. Toplam 60.000 TL satışlar içinde 15.000 </a:t>
            </a:r>
            <a:r>
              <a:rPr lang="tr-TR" dirty="0" err="1" smtClean="0"/>
              <a:t>TL’sı</a:t>
            </a:r>
            <a:r>
              <a:rPr lang="tr-TR" dirty="0" smtClean="0"/>
              <a:t> bu yemeğe aittir. Toplam 20.000 </a:t>
            </a:r>
            <a:r>
              <a:rPr lang="tr-TR" dirty="0" err="1" smtClean="0"/>
              <a:t>TL’sı</a:t>
            </a:r>
            <a:r>
              <a:rPr lang="tr-TR" dirty="0" smtClean="0"/>
              <a:t> yiyecek giderleri içinde 5.000 </a:t>
            </a:r>
            <a:r>
              <a:rPr lang="tr-TR" dirty="0" err="1" smtClean="0"/>
              <a:t>TL’sı</a:t>
            </a:r>
            <a:r>
              <a:rPr lang="tr-TR" dirty="0" smtClean="0"/>
              <a:t> gider ve toplam 40.000 </a:t>
            </a:r>
            <a:r>
              <a:rPr lang="tr-TR" dirty="0" err="1" smtClean="0"/>
              <a:t>TL’sı</a:t>
            </a:r>
            <a:r>
              <a:rPr lang="tr-TR" dirty="0" smtClean="0"/>
              <a:t> gelir içinde 10.000 </a:t>
            </a:r>
            <a:r>
              <a:rPr lang="tr-TR" dirty="0" err="1" smtClean="0"/>
              <a:t>TL’sı</a:t>
            </a:r>
            <a:r>
              <a:rPr lang="tr-TR" dirty="0" smtClean="0"/>
              <a:t> gelir oluştuğunda,</a:t>
            </a:r>
          </a:p>
          <a:p>
            <a:pPr marL="0" indent="0">
              <a:buNone/>
            </a:pPr>
            <a:r>
              <a:rPr lang="tr-TR" dirty="0" smtClean="0"/>
              <a:t>Beğenilirlik=130/400=%32,5</a:t>
            </a:r>
          </a:p>
          <a:p>
            <a:pPr marL="0" indent="0">
              <a:buNone/>
            </a:pPr>
            <a:r>
              <a:rPr lang="tr-TR" dirty="0" smtClean="0"/>
              <a:t>Satışlar=15.000/60.000=%25</a:t>
            </a:r>
          </a:p>
          <a:p>
            <a:pPr marL="0" indent="0">
              <a:buNone/>
            </a:pPr>
            <a:r>
              <a:rPr lang="tr-TR" dirty="0" smtClean="0"/>
              <a:t>Yiyecek maliyeti=5.000/20.000=%25</a:t>
            </a:r>
          </a:p>
          <a:p>
            <a:pPr marL="0" indent="0">
              <a:buNone/>
            </a:pPr>
            <a:r>
              <a:rPr lang="tr-TR" dirty="0" smtClean="0"/>
              <a:t>Toplam gelir=10.000/40.000=%25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4116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620688"/>
            <a:ext cx="8496944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u="sng" dirty="0" smtClean="0">
                <a:solidFill>
                  <a:srgbClr val="FF0000"/>
                </a:solidFill>
              </a:rPr>
              <a:t>9-Hurst </a:t>
            </a:r>
            <a:r>
              <a:rPr lang="tr-TR" sz="2000" u="sng" dirty="0" smtClean="0">
                <a:solidFill>
                  <a:srgbClr val="FF0000"/>
                </a:solidFill>
              </a:rPr>
              <a:t>yöntemi</a:t>
            </a:r>
          </a:p>
          <a:p>
            <a:pPr marL="0" indent="0">
              <a:buNone/>
            </a:pPr>
            <a:r>
              <a:rPr lang="tr-TR" sz="2000" dirty="0" err="1" smtClean="0"/>
              <a:t>Hurst</a:t>
            </a:r>
            <a:r>
              <a:rPr lang="tr-TR" sz="2000" dirty="0" smtClean="0"/>
              <a:t> yöntemi, fiyatlandırma, yiyecek maliyeti, yiyecek beğenilirliği, brüt kar katkısı ve diğer etkenlerin satışlar üzerindeki </a:t>
            </a:r>
            <a:r>
              <a:rPr lang="tr-TR" sz="2000" dirty="0" err="1" smtClean="0"/>
              <a:t>incleyen</a:t>
            </a:r>
            <a:r>
              <a:rPr lang="tr-TR" sz="2000" dirty="0" smtClean="0"/>
              <a:t> bir yöntemdir.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792003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063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u="sng" dirty="0" smtClean="0">
                <a:solidFill>
                  <a:srgbClr val="FF0000"/>
                </a:solidFill>
              </a:rPr>
              <a:t>10-Başabaş noktası</a:t>
            </a:r>
            <a:endParaRPr lang="tr-TR" sz="2000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2000" dirty="0" err="1"/>
              <a:t>Başabaş</a:t>
            </a:r>
            <a:r>
              <a:rPr lang="tr-TR" sz="2000" dirty="0"/>
              <a:t> noktası, ekonomide ve işletmelerde özellikle maliyet muhasebesi konusunda, maliyet ya da harcamaların kârla eşit olduğu noktadır. Bu noktada herhangi bir kazanım </a:t>
            </a:r>
            <a:r>
              <a:rPr lang="tr-TR" sz="2000" dirty="0" smtClean="0"/>
              <a:t>ya </a:t>
            </a:r>
            <a:r>
              <a:rPr lang="tr-TR" sz="2000" dirty="0"/>
              <a:t>da zarar yoktur</a:t>
            </a:r>
            <a:r>
              <a:rPr lang="tr-TR" sz="2000" dirty="0" smtClean="0"/>
              <a:t>.</a:t>
            </a:r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sz="2000" dirty="0" smtClean="0"/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sz="2000" dirty="0" smtClean="0"/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sz="2000" dirty="0" smtClean="0"/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sz="2000" dirty="0" smtClean="0"/>
          </a:p>
          <a:p>
            <a:pPr marL="0" indent="0">
              <a:buNone/>
            </a:pPr>
            <a:r>
              <a:rPr lang="tr-TR" sz="2000" u="sng" dirty="0" smtClean="0">
                <a:solidFill>
                  <a:srgbClr val="FF0000"/>
                </a:solidFill>
              </a:rPr>
              <a:t>11-Bütçeler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rgbClr val="FF0000"/>
                </a:solidFill>
              </a:rPr>
              <a:t>Bütçe</a:t>
            </a:r>
            <a:r>
              <a:rPr lang="tr-TR" sz="2000" dirty="0" smtClean="0"/>
              <a:t>: Devletin</a:t>
            </a:r>
            <a:r>
              <a:rPr lang="tr-TR" sz="2000" dirty="0"/>
              <a:t>, bir kuruluşun, bir aile veya bir kimsenin gelecekteki belirli bir süre için tasarladığı gelir ve giderlerinin tümüdür. Devlet, satış, gider, üretim, genel yönetim gibi bütçe türleri vardır.</a:t>
            </a:r>
            <a:endParaRPr lang="tr-T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16162"/>
            <a:ext cx="3168352" cy="226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363140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519</Words>
  <Application>Microsoft Office PowerPoint</Application>
  <PresentationFormat>Ekran Gösterisi (4:3)</PresentationFormat>
  <Paragraphs>91</Paragraphs>
  <Slides>10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Ofis Teması</vt:lpstr>
      <vt:lpstr>15.Hafta Menü Analizi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6.HAFTA Oda fiyatlandırması ve çeşitli fiyatlandırma yöntemleri</dc:title>
  <dc:creator>ASUS</dc:creator>
  <cp:lastModifiedBy>ASUS</cp:lastModifiedBy>
  <cp:revision>71</cp:revision>
  <dcterms:created xsi:type="dcterms:W3CDTF">2021-03-29T09:39:20Z</dcterms:created>
  <dcterms:modified xsi:type="dcterms:W3CDTF">2023-12-31T12:27:33Z</dcterms:modified>
</cp:coreProperties>
</file>